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924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2814C-5835-4BBF-8C20-7054D5406FA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51342-2D72-4161-9400-62FC9153A55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51342-2D72-4161-9400-62FC9153A55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2649B-7A62-4A81-A25F-E23A53BE1086}" type="datetimeFigureOut">
              <a:rPr kumimoji="1" lang="ja-JP" altLang="en-US" smtClean="0"/>
              <a:pPr/>
              <a:t>2018/9/1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C19F-D91B-4BEA-8910-83B6E30932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28464"/>
            <a:ext cx="6858000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+mn-ea"/>
              </a:rPr>
              <a:t>ＨＭカードを持ちましょう！</a:t>
            </a:r>
            <a:endParaRPr kumimoji="1" lang="ja-JP" altLang="en-US" sz="4000" b="1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8640" y="1064568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kumimoji="1" lang="ja-JP" altLang="en-US" sz="2000" dirty="0" smtClean="0">
                <a:latin typeface="+mn-ea"/>
              </a:rPr>
              <a:t>◆医療機関での診療情報が共有され、より安心･安全な医療を効率的に受けられるようになります。</a:t>
            </a:r>
            <a:endParaRPr kumimoji="1" lang="en-US" altLang="ja-JP" sz="2000" dirty="0" smtClean="0">
              <a:latin typeface="+mn-ea"/>
            </a:endParaRPr>
          </a:p>
          <a:p>
            <a:pPr marL="266700" indent="-266700"/>
            <a:r>
              <a:rPr lang="ja-JP" altLang="en-US" sz="2000" dirty="0" smtClean="0">
                <a:latin typeface="+mn-ea"/>
              </a:rPr>
              <a:t>◆ＨＭネット加入施設に行く際はＨＭカードを提示しましょう。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636" y="8049344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ja-JP" altLang="en-US" sz="2000" dirty="0" smtClean="0">
                <a:latin typeface="+mn-ea"/>
              </a:rPr>
              <a:t>◆お薬情報をスマホで管理する</a:t>
            </a:r>
            <a:endParaRPr lang="en-US" altLang="ja-JP" sz="2000" dirty="0" smtClean="0">
              <a:latin typeface="+mn-ea"/>
            </a:endParaRPr>
          </a:p>
          <a:p>
            <a:pPr marL="266700" indent="-266700" algn="r"/>
            <a:r>
              <a:rPr lang="ja-JP" altLang="en-US" sz="2000" b="1" dirty="0" smtClean="0">
                <a:latin typeface="+mn-ea"/>
              </a:rPr>
              <a:t>「電子お薬手帳」</a:t>
            </a:r>
            <a:r>
              <a:rPr lang="ja-JP" altLang="en-US" sz="2000" dirty="0" smtClean="0">
                <a:latin typeface="+mn-ea"/>
              </a:rPr>
              <a:t>が利用できます</a:t>
            </a:r>
            <a:endParaRPr lang="en-US" altLang="ja-JP" sz="2000" dirty="0" smtClean="0">
              <a:latin typeface="+mn-ea"/>
            </a:endParaRPr>
          </a:p>
          <a:p>
            <a:pPr marL="266700" indent="-266700" algn="r"/>
            <a:endParaRPr lang="en-US" altLang="ja-JP" sz="2000" dirty="0" smtClean="0">
              <a:latin typeface="+mn-ea"/>
            </a:endParaRPr>
          </a:p>
          <a:p>
            <a:pPr marL="266700" indent="-266700"/>
            <a:r>
              <a:rPr lang="ja-JP" altLang="en-US" sz="2000" dirty="0" smtClean="0">
                <a:latin typeface="+mn-ea"/>
              </a:rPr>
              <a:t>◆毎日の健康情報を入力・管理する</a:t>
            </a:r>
            <a:endParaRPr lang="en-US" altLang="ja-JP" sz="2000" dirty="0" smtClean="0">
              <a:latin typeface="+mn-ea"/>
            </a:endParaRPr>
          </a:p>
          <a:p>
            <a:pPr marL="266700" indent="-266700" algn="r"/>
            <a:r>
              <a:rPr lang="ja-JP" altLang="en-US" sz="2000" b="1" dirty="0" smtClean="0">
                <a:latin typeface="+mn-ea"/>
              </a:rPr>
              <a:t>「ひろしま健康手帳」</a:t>
            </a:r>
            <a:r>
              <a:rPr lang="ja-JP" altLang="en-US" sz="2000" dirty="0" smtClean="0">
                <a:latin typeface="+mn-ea"/>
              </a:rPr>
              <a:t>が利用できます</a:t>
            </a:r>
            <a:endParaRPr lang="en-US" altLang="ja-JP" sz="2000" dirty="0" smtClean="0">
              <a:latin typeface="+mn-ea"/>
            </a:endParaRPr>
          </a:p>
          <a:p>
            <a:endParaRPr lang="en-US" altLang="ja-JP" sz="2000" dirty="0" smtClean="0">
              <a:latin typeface="+mn-ea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44624" y="2360712"/>
            <a:ext cx="4968552" cy="4680520"/>
            <a:chOff x="908720" y="2648744"/>
            <a:chExt cx="4968552" cy="4680520"/>
          </a:xfrm>
        </p:grpSpPr>
        <p:pic>
          <p:nvPicPr>
            <p:cNvPr id="1026" name="Picture 2" descr="C:\Users\uedakentan\Desktop\いらすと\family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17663" y="3800872"/>
              <a:ext cx="1622673" cy="1369536"/>
            </a:xfrm>
            <a:prstGeom prst="rect">
              <a:avLst/>
            </a:prstGeom>
            <a:noFill/>
          </p:spPr>
        </p:pic>
        <p:pic>
          <p:nvPicPr>
            <p:cNvPr id="1027" name="Picture 3" descr="C:\Users\uedakentan\Desktop\いらすと\medical_kojin_byoui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25144" y="3008784"/>
              <a:ext cx="1040904" cy="1001870"/>
            </a:xfrm>
            <a:prstGeom prst="rect">
              <a:avLst/>
            </a:prstGeom>
            <a:noFill/>
          </p:spPr>
        </p:pic>
        <p:pic>
          <p:nvPicPr>
            <p:cNvPr id="1028" name="Picture 4" descr="C:\Users\uedakentan\Desktop\いらすと\tatemono_hospital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52736" y="2720752"/>
              <a:ext cx="1095242" cy="1296144"/>
            </a:xfrm>
            <a:prstGeom prst="rect">
              <a:avLst/>
            </a:prstGeom>
            <a:noFill/>
          </p:spPr>
        </p:pic>
        <p:pic>
          <p:nvPicPr>
            <p:cNvPr id="1029" name="Picture 5" descr="C:\Users\uedakentan\Desktop\いらすと\yakkyoku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88940" y="5961112"/>
              <a:ext cx="1080120" cy="1099358"/>
            </a:xfrm>
            <a:prstGeom prst="rect">
              <a:avLst/>
            </a:prstGeom>
            <a:noFill/>
          </p:spPr>
        </p:pic>
        <p:grpSp>
          <p:nvGrpSpPr>
            <p:cNvPr id="10" name="グループ化 9"/>
            <p:cNvGrpSpPr>
              <a:grpSpLocks noChangeAspect="1"/>
            </p:cNvGrpSpPr>
            <p:nvPr/>
          </p:nvGrpSpPr>
          <p:grpSpPr>
            <a:xfrm>
              <a:off x="2957957" y="4592960"/>
              <a:ext cx="942085" cy="720080"/>
              <a:chOff x="2128637" y="2378543"/>
              <a:chExt cx="1315745" cy="1005686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684858">
                <a:off x="2128637" y="2378543"/>
                <a:ext cx="992020" cy="602976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図 1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="" xmlns:a14="http://schemas.microsoft.com/office/drawing/2010/main">
                      <a14:imgLayer r:embed="rId9">
                        <a14:imgEffect>
                          <a14:backgroundRemoval t="9901" b="89934" l="7045" r="92614">
                            <a14:foregroundMark x1="52500" y1="23597" x2="87841" y2="32013"/>
                            <a14:foregroundMark x1="86023" y1="24587" x2="50682" y2="34323"/>
                            <a14:foregroundMark x1="51023" y1="38284" x2="91250" y2="38284"/>
                            <a14:foregroundMark x1="17727" y1="24587" x2="25114" y2="24587"/>
                            <a14:foregroundMark x1="23864" y1="25908" x2="17727" y2="47525"/>
                            <a14:foregroundMark x1="20795" y1="37789" x2="20795" y2="28053"/>
                            <a14:foregroundMark x1="20795" y1="25413" x2="21705" y2="22277"/>
                            <a14:foregroundMark x1="28750" y1="57261" x2="42727" y2="58581"/>
                            <a14:foregroundMark x1="35455" y1="58581" x2="30909" y2="76403"/>
                            <a14:foregroundMark x1="33864" y1="69307" x2="42500" y2="76733"/>
                            <a14:foregroundMark x1="32955" y1="67987" x2="21705" y2="62541"/>
                            <a14:foregroundMark x1="33636" y1="67987" x2="26250" y2="53795"/>
                            <a14:foregroundMark x1="30227" y1="60891" x2="22955" y2="55941"/>
                            <a14:foregroundMark x1="33864" y1="31188" x2="25682" y2="32508"/>
                            <a14:foregroundMark x1="29091" y1="32013" x2="26250" y2="36469"/>
                            <a14:foregroundMark x1="27841" y1="35974" x2="35795" y2="34653"/>
                            <a14:foregroundMark x1="30227" y1="33828" x2="27500" y2="29868"/>
                            <a14:foregroundMark x1="28750" y1="33828" x2="24773" y2="3382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200201">
                <a:off x="2243706" y="2487519"/>
                <a:ext cx="1200676" cy="896710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</p:grpSp>
        <p:sp>
          <p:nvSpPr>
            <p:cNvPr id="13" name="下矢印 12"/>
            <p:cNvSpPr/>
            <p:nvPr/>
          </p:nvSpPr>
          <p:spPr>
            <a:xfrm rot="13788219">
              <a:off x="4252221" y="3832005"/>
              <a:ext cx="504056" cy="504056"/>
            </a:xfrm>
            <a:prstGeom prst="down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下矢印 13"/>
            <p:cNvSpPr/>
            <p:nvPr/>
          </p:nvSpPr>
          <p:spPr>
            <a:xfrm>
              <a:off x="3176972" y="5385048"/>
              <a:ext cx="504056" cy="504056"/>
            </a:xfrm>
            <a:prstGeom prst="down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下矢印 14"/>
            <p:cNvSpPr/>
            <p:nvPr/>
          </p:nvSpPr>
          <p:spPr>
            <a:xfrm rot="8117070">
              <a:off x="2093229" y="3833253"/>
              <a:ext cx="504056" cy="504056"/>
            </a:xfrm>
            <a:prstGeom prst="down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052736" y="4016896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 smtClean="0"/>
                <a:t>病院</a:t>
              </a:r>
              <a:endParaRPr lang="ja-JP" altLang="en-US" sz="11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725144" y="3944888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 smtClean="0"/>
                <a:t>診療所</a:t>
              </a:r>
              <a:endParaRPr lang="ja-JP" altLang="en-US" sz="11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852936" y="7041232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dirty="0" smtClean="0"/>
                <a:t>薬局</a:t>
              </a:r>
              <a:endParaRPr lang="ja-JP" altLang="en-US" sz="1100" dirty="0"/>
            </a:p>
          </p:txBody>
        </p:sp>
        <p:sp>
          <p:nvSpPr>
            <p:cNvPr id="21" name="左右矢印 20"/>
            <p:cNvSpPr/>
            <p:nvPr/>
          </p:nvSpPr>
          <p:spPr>
            <a:xfrm>
              <a:off x="2348880" y="3224808"/>
              <a:ext cx="2160240" cy="2880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左右矢印 21"/>
            <p:cNvSpPr/>
            <p:nvPr/>
          </p:nvSpPr>
          <p:spPr>
            <a:xfrm rot="3089720">
              <a:off x="1189824" y="5095830"/>
              <a:ext cx="2160240" cy="2880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左右矢印 22"/>
            <p:cNvSpPr/>
            <p:nvPr/>
          </p:nvSpPr>
          <p:spPr>
            <a:xfrm rot="7363621">
              <a:off x="3558044" y="5003414"/>
              <a:ext cx="2160240" cy="2880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908720" y="2648744"/>
              <a:ext cx="4968552" cy="4680520"/>
            </a:xfrm>
            <a:prstGeom prst="roundRect">
              <a:avLst>
                <a:gd name="adj" fmla="val 5067"/>
              </a:avLst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5085184" y="3152800"/>
            <a:ext cx="1656184" cy="2808312"/>
            <a:chOff x="5085184" y="3152800"/>
            <a:chExt cx="1656184" cy="2808312"/>
          </a:xfrm>
        </p:grpSpPr>
        <p:sp>
          <p:nvSpPr>
            <p:cNvPr id="27" name="角丸四角形 26"/>
            <p:cNvSpPr/>
            <p:nvPr/>
          </p:nvSpPr>
          <p:spPr>
            <a:xfrm>
              <a:off x="5085184" y="3152800"/>
              <a:ext cx="1656184" cy="50405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ＨＭカード提示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5085184" y="4124908"/>
              <a:ext cx="1656184" cy="50405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情報共有の促進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5085184" y="5097016"/>
              <a:ext cx="1656184" cy="864096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+mj-ea"/>
                  <a:ea typeface="+mj-ea"/>
                </a:rPr>
                <a:t>より効率的に</a:t>
              </a:r>
              <a:endParaRPr kumimoji="1" lang="en-US" altLang="ja-JP" sz="1400" b="1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tx1"/>
                  </a:solidFill>
                  <a:latin typeface="+mj-ea"/>
                  <a:ea typeface="+mj-ea"/>
                </a:rPr>
                <a:t>より安全に</a:t>
              </a:r>
              <a:endParaRPr lang="en-US" altLang="ja-JP" sz="1400" b="1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+mj-ea"/>
                  <a:ea typeface="+mj-ea"/>
                </a:rPr>
                <a:t>より安心に</a:t>
              </a:r>
              <a:endParaRPr kumimoji="1" lang="ja-JP" altLang="en-US" sz="14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30" name="下矢印 29"/>
            <p:cNvSpPr/>
            <p:nvPr/>
          </p:nvSpPr>
          <p:spPr>
            <a:xfrm>
              <a:off x="5697252" y="3746866"/>
              <a:ext cx="432048" cy="288032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下矢印 30"/>
            <p:cNvSpPr/>
            <p:nvPr/>
          </p:nvSpPr>
          <p:spPr>
            <a:xfrm>
              <a:off x="5697252" y="4718974"/>
              <a:ext cx="432048" cy="288032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円/楕円 32"/>
          <p:cNvSpPr/>
          <p:nvPr/>
        </p:nvSpPr>
        <p:spPr>
          <a:xfrm>
            <a:off x="116632" y="7401272"/>
            <a:ext cx="2664296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さらに、こんな機能も</a:t>
            </a:r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429000" y="6177136"/>
            <a:ext cx="3312368" cy="1656184"/>
          </a:xfrm>
          <a:prstGeom prst="roundRect">
            <a:avLst>
              <a:gd name="adj" fmla="val 109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797152" y="7329264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ja-JP" altLang="en-US" sz="1100" b="1" dirty="0" smtClean="0">
                <a:latin typeface="+mn-ea"/>
              </a:rPr>
              <a:t>ＨＭネット加入施設は</a:t>
            </a:r>
            <a:endParaRPr lang="en-US" altLang="ja-JP" sz="1100" b="1" dirty="0" smtClean="0">
              <a:latin typeface="+mn-ea"/>
            </a:endParaRPr>
          </a:p>
          <a:p>
            <a:pPr marL="266700" indent="-266700"/>
            <a:r>
              <a:rPr lang="ja-JP" altLang="en-US" sz="1100" b="1" dirty="0" smtClean="0">
                <a:latin typeface="+mn-ea"/>
              </a:rPr>
              <a:t>こちらのマークが目印です</a:t>
            </a: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10" cstate="print">
            <a:lum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6249144"/>
            <a:ext cx="1328621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115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ue</dc:creator>
  <cp:lastModifiedBy>ue</cp:lastModifiedBy>
  <cp:revision>14</cp:revision>
  <dcterms:created xsi:type="dcterms:W3CDTF">2018-08-19T15:13:58Z</dcterms:created>
  <dcterms:modified xsi:type="dcterms:W3CDTF">2018-09-01T06:06:37Z</dcterms:modified>
</cp:coreProperties>
</file>